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15"/>
  </p:notesMasterIdLst>
  <p:sldIdLst>
    <p:sldId id="363" r:id="rId5"/>
    <p:sldId id="416" r:id="rId6"/>
    <p:sldId id="364" r:id="rId7"/>
    <p:sldId id="417" r:id="rId8"/>
    <p:sldId id="435" r:id="rId9"/>
    <p:sldId id="389" r:id="rId10"/>
    <p:sldId id="365" r:id="rId11"/>
    <p:sldId id="425" r:id="rId12"/>
    <p:sldId id="440" r:id="rId13"/>
    <p:sldId id="43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400"/>
    <a:srgbClr val="00FF00"/>
    <a:srgbClr val="00D000"/>
    <a:srgbClr val="868686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F7651-C2C0-450F-8629-3CBFF6F082E9}" v="636" dt="2019-11-21T10:59:57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168" autoAdjust="0"/>
    <p:restoredTop sz="93015" autoAdjust="0"/>
  </p:normalViewPr>
  <p:slideViewPr>
    <p:cSldViewPr>
      <p:cViewPr varScale="1">
        <p:scale>
          <a:sx n="103" d="100"/>
          <a:sy n="103" d="100"/>
        </p:scale>
        <p:origin x="78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31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0DF7651-C2C0-450F-8629-3CBFF6F082E9}"/>
    <pc:docChg chg="undo custSel addSld delSld modSld sldOrd delSection modSection">
      <pc:chgData name="David Barry" userId="bce5ccbc-7b58-49ec-acb4-501dc5ec953d" providerId="ADAL" clId="{20DF7651-C2C0-450F-8629-3CBFF6F082E9}" dt="2022-08-02T12:04:33.790" v="5788" actId="47"/>
      <pc:docMkLst>
        <pc:docMk/>
      </pc:docMkLst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202856502" sldId="36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67491903" sldId="36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56572228" sldId="38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15217369" sldId="38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00691812" sldId="38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71480023" sldId="38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118361552" sldId="38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6941658" sldId="39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66210583" sldId="39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5953894" sldId="39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905097501" sldId="39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34922001" sldId="39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096489417" sldId="39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54970726" sldId="39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660458271" sldId="39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952502775" sldId="39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467904305" sldId="39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925957333" sldId="40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05511434" sldId="40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759929097" sldId="40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178057907" sldId="40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86379055" sldId="40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916406634" sldId="40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17635500" sldId="40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885376153" sldId="40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943064037" sldId="41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30739453" sldId="41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57755339" sldId="41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74935221" sldId="41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50940052" sldId="41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21533457" sldId="41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189059129" sldId="41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47079019" sldId="41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73131251" sldId="42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701325551" sldId="42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50091557" sldId="42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81786868" sldId="42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601800748" sldId="42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898365731" sldId="42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397460742" sldId="43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120947653" sldId="43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149694358" sldId="43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71057630" sldId="43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59908638" sldId="43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998662293" sldId="44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723573128" sldId="44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126683037" sldId="44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252259329" sldId="444"/>
        </pc:sldMkLst>
      </pc:sldChg>
      <pc:sldChg chg="del">
        <pc:chgData name="David Barry" userId="bce5ccbc-7b58-49ec-acb4-501dc5ec953d" providerId="ADAL" clId="{20DF7651-C2C0-450F-8629-3CBFF6F082E9}" dt="2022-08-02T12:01:53.247" v="5787" actId="47"/>
        <pc:sldMkLst>
          <pc:docMk/>
          <pc:sldMk cId="898384386" sldId="44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12264496" sldId="446"/>
        </pc:sldMkLst>
      </pc:sldChg>
      <pc:sldChg chg="del">
        <pc:chgData name="David Barry" userId="bce5ccbc-7b58-49ec-acb4-501dc5ec953d" providerId="ADAL" clId="{20DF7651-C2C0-450F-8629-3CBFF6F082E9}" dt="2022-08-02T12:01:52.112" v="5786" actId="47"/>
        <pc:sldMkLst>
          <pc:docMk/>
          <pc:sldMk cId="1752936608" sldId="447"/>
        </pc:sldMkLst>
      </pc:sldChg>
    </pc:docChg>
  </pc:docChgLst>
  <pc:docChgLst>
    <pc:chgData name="David Barry" userId="bce5ccbc-7b58-49ec-acb4-501dc5ec953d" providerId="ADAL" clId="{3B760DFB-A42D-4EA1-A599-582ACD5C932D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77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5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4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2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9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81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7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31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mv"/><Relationship Id="rId7" Type="http://schemas.openxmlformats.org/officeDocument/2006/relationships/image" Target="../media/image11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wm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AC97E-726F-406D-AD77-9C4F092B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-6000" y="-1159515"/>
            <a:ext cx="12204000" cy="9177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7848" y="4797152"/>
            <a:ext cx="7315200" cy="1825096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Introduction to Tracking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165304"/>
            <a:ext cx="8928243" cy="519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600" dirty="0"/>
              <a:t>SW302 ● 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" t="18677" r="52129" b="16750"/>
          <a:stretch/>
        </p:blipFill>
        <p:spPr>
          <a:xfrm>
            <a:off x="4295800" y="205189"/>
            <a:ext cx="7488832" cy="5683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630" t="16738" r="2493" b="28222"/>
          <a:stretch/>
        </p:blipFill>
        <p:spPr>
          <a:xfrm>
            <a:off x="263352" y="205189"/>
            <a:ext cx="3708000" cy="16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877" b="9779"/>
          <a:stretch/>
        </p:blipFill>
        <p:spPr>
          <a:xfrm>
            <a:off x="588557" y="1978391"/>
            <a:ext cx="11014887" cy="39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95800" y="822191"/>
            <a:ext cx="6480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Common experimental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Typically quantified manually: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Time-consuming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Inaccurate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Biased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39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34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28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Cy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336" y="110785"/>
            <a:ext cx="3780000" cy="37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61070C-0813-43BE-A1B4-FFE00CA52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6000" y="189000"/>
            <a:ext cx="648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3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cucyte">
            <a:hlinkClick r:id="" action="ppaction://media"/>
            <a:extLst>
              <a:ext uri="{FF2B5EF4-FFF2-40B4-BE49-F238E27FC236}">
                <a16:creationId xmlns:a16="http://schemas.microsoft.com/office/drawing/2014/main" id="{A81E26DF-3BA0-409F-9650-4E0BB43C7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176"/>
          <a:stretch/>
        </p:blipFill>
        <p:spPr>
          <a:xfrm>
            <a:off x="407368" y="0"/>
            <a:ext cx="5436000" cy="6858000"/>
          </a:xfrm>
          <a:prstGeom prst="rect">
            <a:avLst/>
          </a:prstGeom>
        </p:spPr>
      </p:pic>
      <p:pic>
        <p:nvPicPr>
          <p:cNvPr id="5" name="Slide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6367"/>
          <a:stretch/>
        </p:blipFill>
        <p:spPr>
          <a:xfrm rot="5400000">
            <a:off x="5574421" y="717824"/>
            <a:ext cx="6732000" cy="538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5" y="84411"/>
            <a:ext cx="12000656" cy="129302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dirty="0"/>
              <a:t>Problems generally involve cells or sub-cellular particles</a:t>
            </a:r>
          </a:p>
        </p:txBody>
      </p:sp>
    </p:spTree>
    <p:extLst>
      <p:ext uri="{BB962C8B-B14F-4D97-AF65-F5344CB8AC3E}">
        <p14:creationId xmlns:p14="http://schemas.microsoft.com/office/powerpoint/2010/main" val="129931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Partic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10000"/>
          </a:blip>
          <a:srcRect t="-2" b="24805"/>
          <a:stretch/>
        </p:blipFill>
        <p:spPr>
          <a:xfrm>
            <a:off x="-6000" y="-1159517"/>
            <a:ext cx="12204000" cy="9177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7" y="0"/>
            <a:ext cx="11506200" cy="129302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dirty="0"/>
              <a:t>We’ll mostly be using synthetic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6" y="6279703"/>
            <a:ext cx="9825195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400" dirty="0"/>
              <a:t>Diffraction-limited dots good model for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900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610A79-5A6E-46C2-A6FB-B28F6E23CF53}"/>
              </a:ext>
            </a:extLst>
          </p:cNvPr>
          <p:cNvSpPr txBox="1">
            <a:spLocks/>
          </p:cNvSpPr>
          <p:nvPr/>
        </p:nvSpPr>
        <p:spPr>
          <a:xfrm>
            <a:off x="200840" y="173717"/>
            <a:ext cx="8910000" cy="54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dirty="0"/>
              <a:t>There is a prize (and pride) at stake</a:t>
            </a:r>
            <a:endParaRPr lang="en-US" sz="3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935760" y="1628800"/>
            <a:ext cx="7983392" cy="419470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2 Teams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4 Quizzes - 13 Points in total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2 Challenges </a:t>
            </a:r>
            <a:r>
              <a:rPr lang="en-GB" sz="2400"/>
              <a:t>- 12 </a:t>
            </a:r>
            <a:r>
              <a:rPr lang="en-GB" sz="2400" dirty="0"/>
              <a:t>Points in total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00FF00"/>
                </a:solidFill>
              </a:rPr>
              <a:t>Team with highest score in June 2020 wins a prize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Team with lowest score will be named &amp; shamed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0108E-1256-426D-8D90-F6A0E0C9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0" y="908719"/>
            <a:ext cx="3302872" cy="56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In terms of software…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340768"/>
            <a:ext cx="5112568" cy="54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Most employ similar algorithms</a:t>
            </a:r>
          </a:p>
          <a:p>
            <a:pPr>
              <a:lnSpc>
                <a:spcPct val="100000"/>
              </a:lnSpc>
            </a:pPr>
            <a:r>
              <a:rPr lang="en-GB" dirty="0"/>
              <a:t>FIJI plugins: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TrackMate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QuimP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ADAPT</a:t>
            </a:r>
          </a:p>
          <a:p>
            <a:pPr>
              <a:lnSpc>
                <a:spcPct val="100000"/>
              </a:lnSpc>
            </a:pPr>
            <a:r>
              <a:rPr lang="en-GB" dirty="0" err="1"/>
              <a:t>CellProfiler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Numerous Commercial Packages: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Imaris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Arivis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Huygens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MetaMorph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Phasefocus</a:t>
            </a:r>
            <a:r>
              <a:rPr lang="en-GB" dirty="0"/>
              <a:t> </a:t>
            </a:r>
            <a:r>
              <a:rPr lang="en-GB" dirty="0" err="1"/>
              <a:t>Livecyte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151804"/>
            <a:ext cx="4342192" cy="2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151804"/>
            <a:ext cx="2556000" cy="25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08" y="3717032"/>
            <a:ext cx="485394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1F674-79DC-4BBE-A38E-C9B2309DD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4527232"/>
            <a:ext cx="346722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5259328" y="169447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" y="142755"/>
            <a:ext cx="8610600" cy="1293028"/>
          </a:xfrm>
        </p:spPr>
        <p:txBody>
          <a:bodyPr/>
          <a:lstStyle/>
          <a:p>
            <a:r>
              <a:rPr lang="en-GB" dirty="0"/>
              <a:t>Two common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484784"/>
            <a:ext cx="5400160" cy="1656184"/>
          </a:xfrm>
        </p:spPr>
        <p:txBody>
          <a:bodyPr anchor="ctr">
            <a:normAutofit/>
          </a:bodyPr>
          <a:lstStyle/>
          <a:p>
            <a:r>
              <a:rPr lang="en-GB" sz="2000" dirty="0"/>
              <a:t>Detect then track:</a:t>
            </a:r>
          </a:p>
          <a:p>
            <a:pPr lvl="1"/>
            <a:r>
              <a:rPr lang="en-GB" dirty="0"/>
              <a:t>Detect objects in each frame</a:t>
            </a:r>
          </a:p>
          <a:p>
            <a:pPr lvl="1"/>
            <a:r>
              <a:rPr lang="en-GB" dirty="0"/>
              <a:t>Associate detections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259328" y="169447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5943404" y="238488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627480" y="214715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311556" y="1723581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7995632" y="213285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8679708" y="2377213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363784" y="190413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047860" y="217092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0731936" y="1628800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reeform 47"/>
          <p:cNvSpPr>
            <a:spLocks noChangeAspect="1"/>
          </p:cNvSpPr>
          <p:nvPr/>
        </p:nvSpPr>
        <p:spPr>
          <a:xfrm>
            <a:off x="5375915" y="3501008"/>
            <a:ext cx="2284359" cy="1768882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gradFill>
            <a:gsLst>
              <a:gs pos="0">
                <a:srgbClr val="00D000"/>
              </a:gs>
              <a:gs pos="80000">
                <a:schemeClr val="bg1"/>
              </a:gs>
            </a:gsLst>
            <a:path path="circle">
              <a:fillToRect l="50000" t="50000" r="50000" b="50000"/>
            </a:path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 48"/>
          <p:cNvSpPr>
            <a:spLocks noChangeAspect="1"/>
          </p:cNvSpPr>
          <p:nvPr/>
        </p:nvSpPr>
        <p:spPr>
          <a:xfrm>
            <a:off x="5375915" y="3501008"/>
            <a:ext cx="2284359" cy="1768882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gradFill>
            <a:gsLst>
              <a:gs pos="0">
                <a:srgbClr val="00D000"/>
              </a:gs>
              <a:gs pos="77000">
                <a:schemeClr val="bg1"/>
              </a:gs>
            </a:gsLst>
            <a:path path="circle">
              <a:fillToRect l="50000" t="50000" r="50000" b="50000"/>
            </a:path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>
            <a:cxnSpLocks/>
            <a:endCxn id="51" idx="71"/>
          </p:cNvCxnSpPr>
          <p:nvPr/>
        </p:nvCxnSpPr>
        <p:spPr>
          <a:xfrm>
            <a:off x="7413830" y="4694822"/>
            <a:ext cx="1983923" cy="71786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>
            <a:spLocks noChangeAspect="1"/>
          </p:cNvSpPr>
          <p:nvPr/>
        </p:nvSpPr>
        <p:spPr>
          <a:xfrm>
            <a:off x="9068224" y="4723080"/>
            <a:ext cx="2284360" cy="1768881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cxnSpLocks noChangeAspect="1"/>
            <a:stCxn id="54" idx="50"/>
            <a:endCxn id="51" idx="50"/>
          </p:cNvCxnSpPr>
          <p:nvPr/>
        </p:nvCxnSpPr>
        <p:spPr>
          <a:xfrm flipH="1">
            <a:off x="10087686" y="6491961"/>
            <a:ext cx="63681" cy="23500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  <a:stCxn id="54" idx="64"/>
            <a:endCxn id="51" idx="65"/>
          </p:cNvCxnSpPr>
          <p:nvPr/>
        </p:nvCxnSpPr>
        <p:spPr>
          <a:xfrm>
            <a:off x="9095860" y="5807702"/>
            <a:ext cx="130884" cy="2482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  <a:stCxn id="54" idx="75"/>
            <a:endCxn id="50" idx="71"/>
          </p:cNvCxnSpPr>
          <p:nvPr/>
        </p:nvCxnSpPr>
        <p:spPr>
          <a:xfrm flipH="1" flipV="1">
            <a:off x="9397753" y="5412687"/>
            <a:ext cx="156707" cy="1931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  <a:stCxn id="54" idx="2"/>
            <a:endCxn id="50" idx="2"/>
          </p:cNvCxnSpPr>
          <p:nvPr/>
        </p:nvCxnSpPr>
        <p:spPr>
          <a:xfrm flipH="1" flipV="1">
            <a:off x="9822328" y="4983721"/>
            <a:ext cx="1468" cy="117885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 noChangeAspect="1"/>
            <a:stCxn id="54" idx="5"/>
            <a:endCxn id="50" idx="4"/>
          </p:cNvCxnSpPr>
          <p:nvPr/>
        </p:nvCxnSpPr>
        <p:spPr>
          <a:xfrm flipH="1" flipV="1">
            <a:off x="10117171" y="5065863"/>
            <a:ext cx="121548" cy="35743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 noChangeAspect="1"/>
            <a:stCxn id="54" idx="12"/>
            <a:endCxn id="50" idx="12"/>
          </p:cNvCxnSpPr>
          <p:nvPr/>
        </p:nvCxnSpPr>
        <p:spPr>
          <a:xfrm flipH="1" flipV="1">
            <a:off x="10453292" y="4509120"/>
            <a:ext cx="149395" cy="213960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Aspect="1"/>
            <a:stCxn id="54" idx="18"/>
            <a:endCxn id="50" idx="19"/>
          </p:cNvCxnSpPr>
          <p:nvPr/>
        </p:nvCxnSpPr>
        <p:spPr>
          <a:xfrm flipH="1">
            <a:off x="10759929" y="5065209"/>
            <a:ext cx="199446" cy="11930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 noChangeAspect="1"/>
            <a:stCxn id="54" idx="26"/>
            <a:endCxn id="51" idx="28"/>
          </p:cNvCxnSpPr>
          <p:nvPr/>
        </p:nvCxnSpPr>
        <p:spPr>
          <a:xfrm flipH="1">
            <a:off x="11025288" y="5589322"/>
            <a:ext cx="217982" cy="133681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Aspect="1"/>
            <a:stCxn id="54" idx="31"/>
            <a:endCxn id="51" idx="30"/>
          </p:cNvCxnSpPr>
          <p:nvPr/>
        </p:nvCxnSpPr>
        <p:spPr>
          <a:xfrm flipH="1" flipV="1">
            <a:off x="11054773" y="5878160"/>
            <a:ext cx="283128" cy="46012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86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263352" y="4104732"/>
            <a:ext cx="5400160" cy="25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Detect, propagate, detect:</a:t>
            </a:r>
          </a:p>
          <a:p>
            <a:pPr lvl="1"/>
            <a:r>
              <a:rPr lang="en-GB" dirty="0"/>
              <a:t>Detect objects in first frame</a:t>
            </a:r>
          </a:p>
          <a:p>
            <a:pPr lvl="1"/>
            <a:r>
              <a:rPr lang="en-GB" dirty="0"/>
              <a:t>Evolve detection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12F065A-31CC-44D3-8E00-9A7AA7567829}"/>
              </a:ext>
            </a:extLst>
          </p:cNvPr>
          <p:cNvCxnSpPr>
            <a:cxnSpLocks/>
            <a:stCxn id="4" idx="4"/>
            <a:endCxn id="6" idx="2"/>
          </p:cNvCxnSpPr>
          <p:nvPr/>
        </p:nvCxnSpPr>
        <p:spPr>
          <a:xfrm rot="16200000" flipH="1">
            <a:off x="5544197" y="2287429"/>
            <a:ext cx="388658" cy="4097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AA26E05A-46C5-438B-9FB7-029E5AEE9C3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6492044" y="2448908"/>
            <a:ext cx="135436" cy="237728"/>
          </a:xfrm>
          <a:prstGeom prst="curvedConnector3">
            <a:avLst>
              <a:gd name="adj1" fmla="val 258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7D657E-B0FA-4D84-B2B9-A06F38254010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rot="5400000" flipH="1" flipV="1">
            <a:off x="7098563" y="2022544"/>
            <a:ext cx="210204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E49A6662-099B-4703-9F19-D661F7414E3B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rot="16200000" flipH="1">
            <a:off x="7789789" y="2228765"/>
            <a:ext cx="195904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BB766D2-A4CE-4B32-89AF-70D3AEE1B99F}"/>
              </a:ext>
            </a:extLst>
          </p:cNvPr>
          <p:cNvCxnSpPr>
            <a:cxnSpLocks/>
            <a:stCxn id="9" idx="5"/>
            <a:endCxn id="10" idx="2"/>
          </p:cNvCxnSpPr>
          <p:nvPr/>
        </p:nvCxnSpPr>
        <p:spPr>
          <a:xfrm rot="16200000" flipH="1">
            <a:off x="8556324" y="2555581"/>
            <a:ext cx="30986" cy="215782"/>
          </a:xfrm>
          <a:prstGeom prst="curvedConnector4">
            <a:avLst>
              <a:gd name="adj1" fmla="val -52698"/>
              <a:gd name="adj2" fmla="val 686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1DFAB803-1AAF-43DD-A3DF-BC9901834C6D}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rot="5400000" flipH="1" flipV="1">
            <a:off x="9126040" y="2227850"/>
            <a:ext cx="259706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24335C46-FAB1-44B4-92FA-682D2DE13BB4}"/>
              </a:ext>
            </a:extLst>
          </p:cNvPr>
          <p:cNvCxnSpPr>
            <a:cxnSpLocks/>
            <a:stCxn id="11" idx="5"/>
            <a:endCxn id="12" idx="2"/>
          </p:cNvCxnSpPr>
          <p:nvPr/>
        </p:nvCxnSpPr>
        <p:spPr>
          <a:xfrm rot="16200000" flipH="1">
            <a:off x="9913261" y="2338076"/>
            <a:ext cx="53417" cy="215782"/>
          </a:xfrm>
          <a:prstGeom prst="curvedConnector4">
            <a:avLst>
              <a:gd name="adj1" fmla="val 61132"/>
              <a:gd name="adj2" fmla="val 837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0FDEB88C-A0E4-4662-86F2-37314CEDBF78}"/>
              </a:ext>
            </a:extLst>
          </p:cNvPr>
          <p:cNvCxnSpPr>
            <a:cxnSpLocks/>
            <a:stCxn id="12" idx="6"/>
            <a:endCxn id="13" idx="4"/>
          </p:cNvCxnSpPr>
          <p:nvPr/>
        </p:nvCxnSpPr>
        <p:spPr>
          <a:xfrm flipV="1">
            <a:off x="10596500" y="2232304"/>
            <a:ext cx="409756" cy="2403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3 0.00463 L 0.00013 0.00486 C -0.00092 0.00925 -0.00209 0.01412 -0.00222 0.01921 C -0.00261 0.02152 -0.0017 0.02407 -0.00118 0.02638 C 0.00156 0.03657 0.00286 0.03912 0.00612 0.04675 C 0.00664 0.04861 0.00677 0.05069 0.00729 0.05277 C 0.00807 0.05509 0.00898 0.0574 0.00963 0.05995 C 0.01067 0.06273 0.01132 0.06597 0.01224 0.06875 L 0.01341 0.07291 C 0.0138 0.07453 0.01445 0.07592 0.01458 0.07754 C 0.01549 0.08333 0.01679 0.09097 0.01836 0.09629 C 0.0194 0.10069 0.01966 0.10231 0.02174 0.10671 C 0.02291 0.10856 0.02408 0.11064 0.02552 0.1125 C 0.02669 0.11388 0.02773 0.11574 0.02916 0.11689 C 0.03073 0.11782 0.03229 0.11782 0.03398 0.11828 C 0.03567 0.11967 0.03724 0.12152 0.03893 0.12268 C 0.03997 0.12338 0.04127 0.1243 0.04244 0.1243 C 0.05013 0.1243 0.05794 0.12314 0.06549 0.12268 C 0.06718 0.12175 0.06901 0.12106 0.07031 0.11967 C 0.07773 0.1125 0.06783 0.11736 0.07643 0.11388 C 0.07773 0.11203 0.07864 0.10972 0.0802 0.10787 C 0.08802 0.09838 0.07955 0.1125 0.08606 0.10092 C 0.08672 0.09884 0.08645 0.09652 0.08737 0.09513 C 0.08945 0.09074 0.09231 0.08726 0.09466 0.08333 C 0.09674 0.07986 0.09843 0.07638 0.10065 0.07291 C 0.10182 0.07152 0.10312 0.07013 0.10442 0.06875 C 0.10807 0.05486 0.10195 0.07523 0.10924 0.05995 C 0.11406 0.04976 0.10612 0.0574 0.11406 0.05115 C 0.1181 0.04166 0.11458 0.04884 0.12018 0.03958 C 0.12617 0.02939 0.122 0.03194 0.12851 0.02939 C 0.13073 0.02152 0.12812 0.02754 0.13463 0.02199 C 0.13906 0.01828 0.13698 0.01736 0.14179 0.01458 C 0.14349 0.01388 0.14518 0.01365 0.14687 0.01342 C 0.16927 0.01504 0.15924 0.01018 0.16979 0.01921 C 0.16979 0.01921 0.1789 0.02638 0.18073 0.02777 L 0.1845 0.03078 C 0.19075 0.04259 0.18242 0.02847 0.19036 0.03796 C 0.19856 0.04791 0.18685 0.0375 0.19648 0.04537 C 0.19869 0.05601 0.19635 0.04629 0.20026 0.05694 C 0.20299 0.06527 0.19908 0.05763 0.20364 0.06713 C 0.20455 0.06875 0.2056 0.07013 0.20625 0.07175 C 0.20677 0.07291 0.20677 0.07453 0.20742 0.07592 C 0.20846 0.078 0.20976 0.07986 0.21093 0.08194 C 0.21406 0.08726 0.21536 0.09097 0.21953 0.09513 C 0.22187 0.09699 0.22408 0.09976 0.22695 0.10092 C 0.22799 0.10115 0.22929 0.10138 0.23033 0.10208 C 0.23984 0.10787 0.22851 0.10277 0.23763 0.10671 C 0.247 0.10625 0.25638 0.10648 0.26562 0.10509 C 0.26705 0.10486 0.2681 0.103 0.26927 0.10208 C 0.27044 0.10138 0.27174 0.10115 0.27291 0.10092 C 0.27526 0.09884 0.27929 0.09814 0.28033 0.09513 C 0.28177 0.08912 0.28033 0.09097 0.28515 0.08912 C 0.28619 0.08773 0.28737 0.08611 0.28867 0.08472 C 0.28971 0.08356 0.29127 0.0831 0.29231 0.08194 C 0.29804 0.075 0.29192 0.08009 0.29596 0.07291 C 0.297 0.07152 0.29843 0.07037 0.29961 0.06875 C 0.30468 0.06134 0.29908 0.06666 0.30573 0.06134 C 0.30599 0.05995 0.30651 0.05856 0.3069 0.05694 C 0.30755 0.0537 0.30677 0.04976 0.30807 0.04675 C 0.30898 0.04467 0.31132 0.04375 0.31289 0.04259 C 0.31653 0.03935 0.31797 0.03819 0.32265 0.0368 C 0.32461 0.03588 0.32656 0.03588 0.32864 0.03518 C 0.33033 0.03472 0.33203 0.03425 0.33359 0.03379 C 0.33984 0.03472 0.34661 0.03518 0.35299 0.0368 C 0.3552 0.03703 0.35703 0.03865 0.35911 0.03958 C 0.36627 0.04259 0.35911 0.03865 0.36757 0.04375 C 0.37695 0.05509 0.36471 0.04166 0.37604 0.05115 C 0.37747 0.05254 0.37825 0.05416 0.37968 0.05555 C 0.38073 0.05671 0.38216 0.0574 0.3832 0.05856 C 0.38463 0.05995 0.38541 0.0618 0.38698 0.06296 C 0.39544 0.06944 0.39427 0.06759 0.40143 0.07013 C 0.41367 0.0743 0.39479 0.06851 0.40989 0.07291 C 0.41549 0.07245 0.42135 0.07268 0.42695 0.07175 C 0.43242 0.0706 0.42981 0.06713 0.4319 0.06296 C 0.43255 0.06088 0.43424 0.05995 0.43541 0.05856 C 0.43658 0.05671 0.43776 0.05439 0.43906 0.05277 C 0.43945 0.05115 0.43971 0.04953 0.44023 0.04838 C 0.4414 0.04629 0.4431 0.04467 0.44388 0.04259 C 0.44479 0.04027 0.44466 0.0375 0.44518 0.03518 C 0.44583 0.03217 0.44687 0.02939 0.44765 0.02638 C 0.4483 0.02245 0.44869 0.01851 0.45 0.01458 C 0.45078 0.0125 0.45169 0.00995 0.45247 0.00763 C 0.45377 0.003 0.45364 0.00439 0.45364 0.00185 L 0.45364 0.00185 " pathEditMode="relative" rAng="0" ptsTypes="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2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4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8" grpId="0" animBg="1"/>
      <p:bldP spid="49" grpId="0" animBg="1"/>
      <p:bldP spid="50" grpId="0" animBg="1"/>
      <p:bldP spid="51" grpId="0"/>
      <p:bldP spid="54" grpId="0" animBg="1"/>
      <p:bldP spid="54" grpId="1" animBg="1"/>
      <p:bldP spid="87" grpId="0" animBg="1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6878C-4D5F-4165-B196-C0051C86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3781" b="11028"/>
          <a:stretch/>
        </p:blipFill>
        <p:spPr>
          <a:xfrm>
            <a:off x="1524000" y="0"/>
            <a:ext cx="9144000" cy="687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11881320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1 – manual tracking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82C8F2-63FF-4E22-A559-FDF49CC3FB42}"/>
              </a:ext>
            </a:extLst>
          </p:cNvPr>
          <p:cNvSpPr txBox="1">
            <a:spLocks/>
          </p:cNvSpPr>
          <p:nvPr/>
        </p:nvSpPr>
        <p:spPr>
          <a:xfrm>
            <a:off x="491716" y="2241647"/>
            <a:ext cx="11208568" cy="2374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400" dirty="0"/>
              <a:t>Manual tracking with </a:t>
            </a:r>
            <a:r>
              <a:rPr lang="en-GB" sz="2400" dirty="0" err="1"/>
              <a:t>MTrackJ</a:t>
            </a:r>
            <a:r>
              <a:rPr lang="en-GB" sz="2400" dirty="0"/>
              <a:t>:</a:t>
            </a:r>
          </a:p>
          <a:p>
            <a:pPr>
              <a:lnSpc>
                <a:spcPct val="160000"/>
              </a:lnSpc>
            </a:pPr>
            <a:r>
              <a:rPr lang="en-GB" sz="2400" dirty="0"/>
              <a:t>Enable </a:t>
            </a:r>
            <a:r>
              <a:rPr lang="en-GB" sz="2400" dirty="0" err="1"/>
              <a:t>ImageScience</a:t>
            </a:r>
            <a:r>
              <a:rPr lang="en-GB" sz="2400" dirty="0"/>
              <a:t> update site</a:t>
            </a:r>
          </a:p>
          <a:p>
            <a:pPr>
              <a:lnSpc>
                <a:spcPct val="160000"/>
              </a:lnSpc>
            </a:pPr>
            <a:r>
              <a:rPr lang="en-GB" sz="2400" dirty="0"/>
              <a:t>Track object and measure velocity</a:t>
            </a:r>
          </a:p>
        </p:txBody>
      </p:sp>
    </p:spTree>
    <p:extLst>
      <p:ext uri="{BB962C8B-B14F-4D97-AF65-F5344CB8AC3E}">
        <p14:creationId xmlns:p14="http://schemas.microsoft.com/office/powerpoint/2010/main" val="63697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6878C-4D5F-4165-B196-C0051C86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3781" b="11028"/>
          <a:stretch/>
        </p:blipFill>
        <p:spPr>
          <a:xfrm>
            <a:off x="1524000" y="0"/>
            <a:ext cx="9144000" cy="687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11881320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1 – limitations of manual tracking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82C8F2-63FF-4E22-A559-FDF49CC3FB42}"/>
              </a:ext>
            </a:extLst>
          </p:cNvPr>
          <p:cNvSpPr txBox="1">
            <a:spLocks/>
          </p:cNvSpPr>
          <p:nvPr/>
        </p:nvSpPr>
        <p:spPr>
          <a:xfrm>
            <a:off x="119336" y="2348880"/>
            <a:ext cx="11881320" cy="252028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Open the datasets in the Quiz 1 folder.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2 Points: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	What is the mean speed of the particle in each data set?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1 Point:</a:t>
            </a:r>
          </a:p>
          <a:p>
            <a:pPr marL="0" indent="0">
              <a:buNone/>
            </a:pPr>
            <a:r>
              <a:rPr lang="en-GB" sz="2400" dirty="0"/>
              <a:t>	No matter how careful you are, the result you get will be wrong! Why? </a:t>
            </a:r>
          </a:p>
        </p:txBody>
      </p:sp>
    </p:spTree>
    <p:extLst>
      <p:ext uri="{BB962C8B-B14F-4D97-AF65-F5344CB8AC3E}">
        <p14:creationId xmlns:p14="http://schemas.microsoft.com/office/powerpoint/2010/main" val="117013252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0" ma:contentTypeDescription="Create a new document." ma:contentTypeScope="" ma:versionID="40ecffab08912b55a9b78592f26c0103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93da21bd43e183ada4a0b1fe3459db3b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98E012-99C7-4732-928B-84A937CFAD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0D23DB-3DD2-4D7D-96E3-754FE6C2E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0391B-1CF2-4D15-9A4D-5C94F3B45985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136f959-f205-419e-ba08-4585a0771ddc"/>
    <ds:schemaRef ds:uri="a61d47b0-7a6c-49f4-a061-b9722a827a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13563</TotalTime>
  <Words>182</Words>
  <Application>Microsoft Office PowerPoint</Application>
  <PresentationFormat>Widescreen</PresentationFormat>
  <Paragraphs>50</Paragraphs>
  <Slides>10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Vapor Trail</vt:lpstr>
      <vt:lpstr>Introduction to Tracking</vt:lpstr>
      <vt:lpstr>PowerPoint Presentation</vt:lpstr>
      <vt:lpstr>Problems generally involve cells or sub-cellular particles</vt:lpstr>
      <vt:lpstr>We’ll mostly be using synthetic Images</vt:lpstr>
      <vt:lpstr>PowerPoint Presentation</vt:lpstr>
      <vt:lpstr>In terms of software…</vt:lpstr>
      <vt:lpstr>Two common methodologies</vt:lpstr>
      <vt:lpstr>Demo 1 – manual tracking</vt:lpstr>
      <vt:lpstr>QUIZ 1 – limitations of manual tracking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639</cp:revision>
  <dcterms:created xsi:type="dcterms:W3CDTF">2016-07-22T14:21:29Z</dcterms:created>
  <dcterms:modified xsi:type="dcterms:W3CDTF">2022-08-02T12:04:36Z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